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20" y="-2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A25FA2-4BC1-4B41-AB7D-9A8B8D08197B}" type="datetimeFigureOut">
              <a:rPr lang="en-US" smtClean="0"/>
              <a:t>1/1/2008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C8EB65-7EE3-42E9-955D-21FCECB45A8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C8EB65-7EE3-42E9-955D-21FCECB45A8F}"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C8EB65-7EE3-42E9-955D-21FCECB45A8F}"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C8EB65-7EE3-42E9-955D-21FCECB45A8F}"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C8EB65-7EE3-42E9-955D-21FCECB45A8F}"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C8EB65-7EE3-42E9-955D-21FCECB45A8F}"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C8EB65-7EE3-42E9-955D-21FCECB45A8F}"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C8EB65-7EE3-42E9-955D-21FCECB45A8F}"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C8EB65-7EE3-42E9-955D-21FCECB45A8F}"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C8EB65-7EE3-42E9-955D-21FCECB45A8F}"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grpSp>
        <p:nvGrpSpPr>
          <p:cNvPr id="7" name="Group 16"/>
          <p:cNvGrpSpPr/>
          <p:nvPr/>
        </p:nvGrpSpPr>
        <p:grpSpPr>
          <a:xfrm>
            <a:off x="0" y="3268345"/>
            <a:ext cx="9144000" cy="146304"/>
            <a:chOff x="0" y="3268345"/>
            <a:chExt cx="9144000" cy="146304"/>
          </a:xfrm>
        </p:grpSpPr>
        <p:sp>
          <p:nvSpPr>
            <p:cNvPr id="13" name="Rectangle 12"/>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609600" y="1752600"/>
            <a:ext cx="7924800" cy="1470025"/>
          </a:xfrm>
          <a:prstGeom prst="rect">
            <a:avLst/>
          </a:prstGeom>
        </p:spPr>
        <p:txBody>
          <a:bodyPr anchor="b"/>
          <a:lstStyle>
            <a:lvl1pPr algn="ctr">
              <a:defRPr/>
            </a:lvl1pPr>
          </a:lstStyle>
          <a:p>
            <a:r>
              <a:rPr lang="en-US" smtClean="0"/>
              <a:t>Click to edit Master title style</a:t>
            </a:r>
            <a:endParaRPr lang="en-US"/>
          </a:p>
        </p:txBody>
      </p:sp>
      <p:sp>
        <p:nvSpPr>
          <p:cNvPr id="3" name="Subtitle 2"/>
          <p:cNvSpPr>
            <a:spLocks noGrp="1"/>
          </p:cNvSpPr>
          <p:nvPr>
            <p:ph type="subTitle" idx="1"/>
          </p:nvPr>
        </p:nvSpPr>
        <p:spPr>
          <a:xfrm>
            <a:off x="1371600" y="3505200"/>
            <a:ext cx="6400800" cy="1752600"/>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DEBA61-988A-44E4-AA16-89AAA7F752CF}" type="datetimeFigureOut">
              <a:rPr lang="en-US" smtClean="0"/>
              <a:t>1/1/2008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6F4A5-35BE-4B8D-AA26-C02A0AED8C2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bg>
      <p:bgRef idx="1003">
        <a:schemeClr val="bg2"/>
      </p:bgRef>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DEBA61-988A-44E4-AA16-89AAA7F752CF}" type="datetimeFigureOut">
              <a:rPr lang="en-US" smtClean="0"/>
              <a:t>1/1/2008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6F4A5-35BE-4B8D-AA26-C02A0AED8C2D}"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grpSp>
        <p:nvGrpSpPr>
          <p:cNvPr id="2" name="Group 7"/>
          <p:cNvGrpSpPr/>
          <p:nvPr/>
        </p:nvGrpSpPr>
        <p:grpSpPr>
          <a:xfrm flipH="1">
            <a:off x="0" y="1371600"/>
            <a:ext cx="9144000" cy="73152"/>
            <a:chOff x="0" y="3268345"/>
            <a:chExt cx="9144000" cy="146304"/>
          </a:xfrm>
        </p:grpSpPr>
        <p:sp>
          <p:nvSpPr>
            <p:cNvPr id="9" name="Rectangle 8"/>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8"/>
            <a:ext cx="18288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172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839712" y="6356350"/>
            <a:ext cx="1868424" cy="365125"/>
          </a:xfrm>
        </p:spPr>
        <p:txBody>
          <a:bodyPr/>
          <a:lstStyle/>
          <a:p>
            <a:fld id="{72DEBA61-988A-44E4-AA16-89AAA7F752CF}" type="datetimeFigureOut">
              <a:rPr lang="en-US" smtClean="0"/>
              <a:t>1/1/2008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6F4A5-35BE-4B8D-AA26-C02A0AED8C2D}" type="slidenum">
              <a:rPr lang="en-US" smtClean="0"/>
              <a:t>‹#›</a:t>
            </a:fld>
            <a:endParaRPr lang="en-US"/>
          </a:p>
        </p:txBody>
      </p:sp>
      <p:grpSp>
        <p:nvGrpSpPr>
          <p:cNvPr id="7" name="Group 6"/>
          <p:cNvGrpSpPr/>
          <p:nvPr/>
        </p:nvGrpSpPr>
        <p:grpSpPr>
          <a:xfrm rot="5400000" flipH="1">
            <a:off x="3332988" y="3384804"/>
            <a:ext cx="6867144" cy="73152"/>
            <a:chOff x="0" y="3268345"/>
            <a:chExt cx="9144000" cy="146304"/>
          </a:xfrm>
        </p:grpSpPr>
        <p:sp>
          <p:nvSpPr>
            <p:cNvPr id="8" name="Rectangle 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99616"/>
            <a:ext cx="8229600" cy="46265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DEBA61-988A-44E4-AA16-89AAA7F752CF}" type="datetimeFigureOut">
              <a:rPr lang="en-US" smtClean="0"/>
              <a:t>1/1/2008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6F4A5-35BE-4B8D-AA26-C02A0AED8C2D}" type="slidenum">
              <a:rPr lang="en-US" smtClean="0"/>
              <a:t>‹#›</a:t>
            </a:fld>
            <a:endParaRPr lang="en-US"/>
          </a:p>
        </p:txBody>
      </p:sp>
      <p:grpSp>
        <p:nvGrpSpPr>
          <p:cNvPr id="2" name="Group 13"/>
          <p:cNvGrpSpPr/>
          <p:nvPr/>
        </p:nvGrpSpPr>
        <p:grpSpPr>
          <a:xfrm>
            <a:off x="0" y="1371600"/>
            <a:ext cx="9144000" cy="73152"/>
            <a:chOff x="0" y="3268345"/>
            <a:chExt cx="9144000" cy="146304"/>
          </a:xfrm>
        </p:grpSpPr>
        <p:sp>
          <p:nvSpPr>
            <p:cNvPr id="15" name="Rectangle 1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itle 18"/>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67512" y="4406900"/>
            <a:ext cx="7827201"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67512" y="2667000"/>
            <a:ext cx="782720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DEBA61-988A-44E4-AA16-89AAA7F752CF}" type="datetimeFigureOut">
              <a:rPr lang="en-US" smtClean="0"/>
              <a:t>1/1/2008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6F4A5-35BE-4B8D-AA26-C02A0AED8C2D}" type="slidenum">
              <a:rPr lang="en-US" smtClean="0"/>
              <a:t>‹#›</a:t>
            </a:fld>
            <a:endParaRPr lang="en-US"/>
          </a:p>
        </p:txBody>
      </p:sp>
      <p:grpSp>
        <p:nvGrpSpPr>
          <p:cNvPr id="7" name="Group 12"/>
          <p:cNvGrpSpPr/>
          <p:nvPr/>
        </p:nvGrpSpPr>
        <p:grpSpPr>
          <a:xfrm flipH="1">
            <a:off x="0" y="4228465"/>
            <a:ext cx="9144000" cy="146304"/>
            <a:chOff x="0" y="3268345"/>
            <a:chExt cx="9144000" cy="146304"/>
          </a:xfrm>
        </p:grpSpPr>
        <p:sp>
          <p:nvSpPr>
            <p:cNvPr id="14" name="Rectangle 1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DEBA61-988A-44E4-AA16-89AAA7F752CF}" type="datetimeFigureOut">
              <a:rPr lang="en-US" smtClean="0"/>
              <a:t>1/1/2008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56F4A5-35BE-4B8D-AA26-C02A0AED8C2D}" type="slidenum">
              <a:rPr lang="en-US" smtClean="0"/>
              <a:t>‹#›</a:t>
            </a:fld>
            <a:endParaRPr lang="en-US"/>
          </a:p>
        </p:txBody>
      </p:sp>
      <p:sp>
        <p:nvSpPr>
          <p:cNvPr id="14" name="Title 13"/>
          <p:cNvSpPr>
            <a:spLocks noGrp="1"/>
          </p:cNvSpPr>
          <p:nvPr>
            <p:ph type="title"/>
          </p:nvPr>
        </p:nvSpPr>
        <p:spPr/>
        <p:txBody>
          <a:bodyPr/>
          <a:lstStyle/>
          <a:p>
            <a:r>
              <a:rPr lang="en-US" smtClean="0"/>
              <a:t>Click to edit Master title style</a:t>
            </a:r>
            <a:endParaRPr lang="en-US"/>
          </a:p>
        </p:txBody>
      </p:sp>
      <p:grpSp>
        <p:nvGrpSpPr>
          <p:cNvPr id="2" name="Group 14"/>
          <p:cNvGrpSpPr/>
          <p:nvPr/>
        </p:nvGrpSpPr>
        <p:grpSpPr>
          <a:xfrm>
            <a:off x="0" y="1371600"/>
            <a:ext cx="9144000" cy="73152"/>
            <a:chOff x="0" y="3268345"/>
            <a:chExt cx="9144000" cy="146304"/>
          </a:xfrm>
        </p:grpSpPr>
        <p:sp>
          <p:nvSpPr>
            <p:cNvPr id="16" name="Rectangle 1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00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DEBA61-988A-44E4-AA16-89AAA7F752CF}" type="datetimeFigureOut">
              <a:rPr lang="en-US" smtClean="0"/>
              <a:t>1/1/2008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56F4A5-35BE-4B8D-AA26-C02A0AED8C2D}" type="slidenum">
              <a:rPr lang="en-US" smtClean="0"/>
              <a:t>‹#›</a:t>
            </a:fld>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grpSp>
        <p:nvGrpSpPr>
          <p:cNvPr id="2" name="Group 16"/>
          <p:cNvGrpSpPr/>
          <p:nvPr/>
        </p:nvGrpSpPr>
        <p:grpSpPr>
          <a:xfrm>
            <a:off x="0" y="1371600"/>
            <a:ext cx="9144000" cy="73152"/>
            <a:chOff x="0" y="3268345"/>
            <a:chExt cx="9144000" cy="146304"/>
          </a:xfrm>
        </p:grpSpPr>
        <p:sp>
          <p:nvSpPr>
            <p:cNvPr id="18" name="Rectangle 1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DEBA61-988A-44E4-AA16-89AAA7F752CF}" type="datetimeFigureOut">
              <a:rPr lang="en-US" smtClean="0"/>
              <a:t>1/1/2008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56F4A5-35BE-4B8D-AA26-C02A0AED8C2D}" type="slidenum">
              <a:rPr lang="en-US" smtClean="0"/>
              <a:t>‹#›</a:t>
            </a:fld>
            <a:endParaRPr lang="en-US"/>
          </a:p>
        </p:txBody>
      </p:sp>
      <p:sp>
        <p:nvSpPr>
          <p:cNvPr id="12" name="Title 11"/>
          <p:cNvSpPr>
            <a:spLocks noGrp="1"/>
          </p:cNvSpPr>
          <p:nvPr>
            <p:ph type="title"/>
          </p:nvPr>
        </p:nvSpPr>
        <p:spPr/>
        <p:txBody>
          <a:bodyPr/>
          <a:lstStyle/>
          <a:p>
            <a:r>
              <a:rPr lang="en-US" smtClean="0"/>
              <a:t>Click to edit Master title style</a:t>
            </a:r>
            <a:endParaRPr lang="en-US"/>
          </a:p>
        </p:txBody>
      </p:sp>
      <p:grpSp>
        <p:nvGrpSpPr>
          <p:cNvPr id="2" name="Group 12"/>
          <p:cNvGrpSpPr/>
          <p:nvPr/>
        </p:nvGrpSpPr>
        <p:grpSpPr>
          <a:xfrm flipH="1">
            <a:off x="0" y="1371600"/>
            <a:ext cx="9144000" cy="73152"/>
            <a:chOff x="0" y="3268345"/>
            <a:chExt cx="9144000" cy="146304"/>
          </a:xfrm>
        </p:grpSpPr>
        <p:sp>
          <p:nvSpPr>
            <p:cNvPr id="14" name="Rectangle 1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Ref idx="1003">
        <a:schemeClr val="bg2"/>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DEBA61-988A-44E4-AA16-89AAA7F752CF}" type="datetimeFigureOut">
              <a:rPr lang="en-US" smtClean="0"/>
              <a:t>1/1/2008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56F4A5-35BE-4B8D-AA26-C02A0AED8C2D}" type="slidenum">
              <a:rPr lang="en-US" smtClean="0"/>
              <a:t>‹#›</a:t>
            </a:fld>
            <a:endParaRPr lang="en-US"/>
          </a:p>
        </p:txBody>
      </p:sp>
      <p:grpSp>
        <p:nvGrpSpPr>
          <p:cNvPr id="5" name="Group 10"/>
          <p:cNvGrpSpPr/>
          <p:nvPr/>
        </p:nvGrpSpPr>
        <p:grpSpPr>
          <a:xfrm>
            <a:off x="-9144" y="-18288"/>
            <a:ext cx="9144000" cy="146304"/>
            <a:chOff x="0" y="3268345"/>
            <a:chExt cx="9144000" cy="146304"/>
          </a:xfrm>
        </p:grpSpPr>
        <p:sp>
          <p:nvSpPr>
            <p:cNvPr id="12" name="Rectangle 11"/>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495544"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592824"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7690104"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793750"/>
          </a:xfrm>
          <a:prstGeom prst="rect">
            <a:avLst/>
          </a:prstGeom>
        </p:spPr>
        <p:txBody>
          <a:bodyPr anchor="b">
            <a:normAutofit/>
          </a:bodyPr>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575050" y="1371600"/>
            <a:ext cx="5111750" cy="4754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71600"/>
            <a:ext cx="3008313" cy="4754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DEBA61-988A-44E4-AA16-89AAA7F752CF}" type="datetimeFigureOut">
              <a:rPr lang="en-US" smtClean="0"/>
              <a:t>1/1/2008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56F4A5-35BE-4B8D-AA26-C02A0AED8C2D}" type="slidenum">
              <a:rPr lang="en-US" smtClean="0"/>
              <a:t>‹#›</a:t>
            </a:fld>
            <a:endParaRPr lang="en-US"/>
          </a:p>
        </p:txBody>
      </p:sp>
      <p:grpSp>
        <p:nvGrpSpPr>
          <p:cNvPr id="8" name="Group 13"/>
          <p:cNvGrpSpPr/>
          <p:nvPr/>
        </p:nvGrpSpPr>
        <p:grpSpPr>
          <a:xfrm flipH="1">
            <a:off x="0" y="1143000"/>
            <a:ext cx="9144000" cy="73152"/>
            <a:chOff x="0" y="3268345"/>
            <a:chExt cx="9144000" cy="146304"/>
          </a:xfrm>
        </p:grpSpPr>
        <p:sp>
          <p:nvSpPr>
            <p:cNvPr id="15" name="Rectangle 1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801368" y="685800"/>
            <a:ext cx="5495544" cy="3886200"/>
          </a:xfrm>
          <a:solidFill>
            <a:schemeClr val="accent1"/>
          </a:solidFill>
          <a:effectLst>
            <a:reflection blurRad="6350" stA="52000" endA="300" endPos="35000" dir="5400000" sy="-100000" algn="bl" rotWithShape="0"/>
          </a:effectLst>
          <a:scene3d>
            <a:camera prst="orthographicFront"/>
            <a:lightRig rig="contrasting" dir="t"/>
          </a:scene3d>
          <a:sp3d contourW="12700" prstMaterial="softEdge">
            <a:bevelT prst="cross"/>
            <a:contourClr>
              <a:srgbClr val="FFFFFF"/>
            </a:contourClr>
          </a:sp3d>
        </p:spPr>
        <p:txBody>
          <a:bodyPr/>
          <a:lstStyle/>
          <a:p>
            <a:r>
              <a:rPr lang="en-US" smtClean="0"/>
              <a:t>Click icon to add picture</a:t>
            </a:r>
            <a:endParaRPr lang="en-US"/>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DEBA61-988A-44E4-AA16-89AAA7F752CF}" type="datetimeFigureOut">
              <a:rPr lang="en-US" smtClean="0"/>
              <a:t>1/1/2008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56F4A5-35BE-4B8D-AA26-C02A0AED8C2D}" type="slidenum">
              <a:rPr lang="en-US" smtClean="0"/>
              <a:t>‹#›</a:t>
            </a:fld>
            <a:endParaRPr lang="en-US"/>
          </a:p>
        </p:txBody>
      </p:sp>
      <p:grpSp>
        <p:nvGrpSpPr>
          <p:cNvPr id="3" name="Group 15"/>
          <p:cNvGrpSpPr/>
          <p:nvPr/>
        </p:nvGrpSpPr>
        <p:grpSpPr>
          <a:xfrm>
            <a:off x="-9144" y="-18288"/>
            <a:ext cx="9144000" cy="146304"/>
            <a:chOff x="0" y="3268345"/>
            <a:chExt cx="9144000" cy="146304"/>
          </a:xfrm>
        </p:grpSpPr>
        <p:sp>
          <p:nvSpPr>
            <p:cNvPr id="17" name="Rectangle 16"/>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5495544"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6592824"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690104"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6826" y="0"/>
            <a:ext cx="9144000" cy="6286520"/>
          </a:xfrm>
          <a:prstGeom prst="rect">
            <a:avLst/>
          </a:prstGeom>
          <a:gradFill flip="none" rotWithShape="1">
            <a:gsLst>
              <a:gs pos="1000">
                <a:schemeClr val="bg2">
                  <a:alpha val="0"/>
                </a:schemeClr>
              </a:gs>
              <a:gs pos="100000">
                <a:schemeClr val="bg1">
                  <a:alpha val="92000"/>
                </a:schemeClr>
              </a:gs>
            </a:gsLst>
            <a:lin ang="16200000" scaled="1"/>
            <a:tileRect/>
          </a:gradFill>
          <a:ln w="28575"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574536" y="6356350"/>
            <a:ext cx="2133600" cy="365125"/>
          </a:xfrm>
          <a:prstGeom prst="rect">
            <a:avLst/>
          </a:prstGeom>
        </p:spPr>
        <p:txBody>
          <a:bodyPr vert="horz" lIns="91440" tIns="45720" rIns="91440" bIns="45720" rtlCol="0" anchor="ctr"/>
          <a:lstStyle>
            <a:lvl1pPr algn="r">
              <a:defRPr sz="1200">
                <a:solidFill>
                  <a:sysClr val="windowText" lastClr="000000"/>
                </a:solidFill>
              </a:defRPr>
            </a:lvl1pPr>
          </a:lstStyle>
          <a:p>
            <a:fld id="{72DEBA61-988A-44E4-AA16-89AAA7F752CF}" type="datetimeFigureOut">
              <a:rPr lang="en-US" smtClean="0"/>
              <a:t>1/1/2008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ysClr val="windowText" lastClr="000000"/>
                </a:solidFill>
              </a:defRPr>
            </a:lvl1pPr>
          </a:lstStyle>
          <a:p>
            <a:endParaRPr lang="en-US"/>
          </a:p>
        </p:txBody>
      </p:sp>
      <p:sp>
        <p:nvSpPr>
          <p:cNvPr id="6" name="Slide Number Placeholder 5"/>
          <p:cNvSpPr>
            <a:spLocks noGrp="1"/>
          </p:cNvSpPr>
          <p:nvPr>
            <p:ph type="sldNum" sz="quarter" idx="4"/>
          </p:nvPr>
        </p:nvSpPr>
        <p:spPr>
          <a:xfrm>
            <a:off x="460248" y="6356350"/>
            <a:ext cx="2133600" cy="365125"/>
          </a:xfrm>
          <a:prstGeom prst="rect">
            <a:avLst/>
          </a:prstGeom>
        </p:spPr>
        <p:txBody>
          <a:bodyPr vert="horz" lIns="91440" tIns="45720" rIns="91440" bIns="45720" rtlCol="0" anchor="ctr"/>
          <a:lstStyle>
            <a:lvl1pPr algn="l">
              <a:defRPr sz="1200">
                <a:solidFill>
                  <a:sysClr val="windowText" lastClr="000000"/>
                </a:solidFill>
              </a:defRPr>
            </a:lvl1pPr>
          </a:lstStyle>
          <a:p>
            <a:fld id="{C656F4A5-35BE-4B8D-AA26-C02A0AED8C2D}" type="slidenum">
              <a:rPr lang="en-US" smtClean="0"/>
              <a:t>‹#›</a:t>
            </a:fld>
            <a:endParaRPr lang="en-US"/>
          </a:p>
        </p:txBody>
      </p:sp>
      <p:sp>
        <p:nvSpPr>
          <p:cNvPr id="8" name="Title Placeholder 7"/>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kern="1200">
          <a:ln>
            <a:noFill/>
          </a:ln>
          <a:solidFill>
            <a:srgbClr val="FFFFFF"/>
          </a:solidFill>
          <a:effectLst>
            <a:glow rad="101600">
              <a:schemeClr val="tx2"/>
            </a:glo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Clr>
          <a:schemeClr val="tx2"/>
        </a:buClr>
        <a:buSzPct val="70000"/>
        <a:buFont typeface="Wingdings 2" pitchFamily="18"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4"/>
        </a:buClr>
        <a:buSzPct val="60000"/>
        <a:buFont typeface="Wingdings 2" pitchFamily="18" charset="2"/>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5"/>
        </a:buClr>
        <a:buSzPct val="57000"/>
        <a:buFont typeface="Wingdings 2" pitchFamily="18"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6"/>
        </a:buClr>
        <a:buSzPct val="55000"/>
        <a:buFont typeface="Wingdings 2" pitchFamily="18" charset="2"/>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2"/>
        </a:buClr>
        <a:buSzPct val="5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90600"/>
            <a:ext cx="7924800" cy="2232025"/>
          </a:xfrm>
          <a:ln>
            <a:noFill/>
          </a:ln>
        </p:spPr>
        <p:txBody>
          <a:bodyPr>
            <a:normAutofit/>
          </a:bodyPr>
          <a:lstStyle/>
          <a:p>
            <a:r>
              <a:rPr lang="en-US" dirty="0" smtClean="0">
                <a:solidFill>
                  <a:srgbClr val="FF0000"/>
                </a:solidFill>
              </a:rPr>
              <a:t>Death of the Iron Horse</a:t>
            </a:r>
            <a:br>
              <a:rPr lang="en-US" dirty="0" smtClean="0">
                <a:solidFill>
                  <a:srgbClr val="FF0000"/>
                </a:solidFill>
              </a:rPr>
            </a:br>
            <a:r>
              <a:rPr lang="en-US" dirty="0" smtClean="0">
                <a:solidFill>
                  <a:srgbClr val="FF0000"/>
                </a:solidFill>
              </a:rPr>
              <a:t>by </a:t>
            </a:r>
            <a:br>
              <a:rPr lang="en-US" dirty="0" smtClean="0">
                <a:solidFill>
                  <a:srgbClr val="FF0000"/>
                </a:solidFill>
              </a:rPr>
            </a:br>
            <a:r>
              <a:rPr lang="en-US" dirty="0" smtClean="0">
                <a:solidFill>
                  <a:srgbClr val="FF0000"/>
                </a:solidFill>
              </a:rPr>
              <a:t>Paul Goble</a:t>
            </a:r>
            <a:endParaRPr lang="en-US" dirty="0">
              <a:solidFill>
                <a:srgbClr val="FF0000"/>
              </a:solidFill>
            </a:endParaRPr>
          </a:p>
        </p:txBody>
      </p:sp>
      <p:pic>
        <p:nvPicPr>
          <p:cNvPr id="4" name="Picture 3" descr="cvr9780689716867_9780689716867[1].jpg"/>
          <p:cNvPicPr>
            <a:picLocks noChangeAspect="1"/>
          </p:cNvPicPr>
          <p:nvPr/>
        </p:nvPicPr>
        <p:blipFill>
          <a:blip r:embed="rId3" cstate="print"/>
          <a:stretch>
            <a:fillRect/>
          </a:stretch>
        </p:blipFill>
        <p:spPr>
          <a:xfrm>
            <a:off x="2895600" y="3886200"/>
            <a:ext cx="3175000" cy="24384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Overview: </a:t>
            </a:r>
            <a:endParaRPr lang="en-US" dirty="0"/>
          </a:p>
        </p:txBody>
      </p:sp>
      <p:sp>
        <p:nvSpPr>
          <p:cNvPr id="2052" name="Rectangle 4"/>
          <p:cNvSpPr>
            <a:spLocks noChangeArrowheads="1"/>
          </p:cNvSpPr>
          <p:nvPr/>
        </p:nvSpPr>
        <p:spPr bwMode="auto">
          <a:xfrm>
            <a:off x="0" y="1416542"/>
            <a:ext cx="8763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SimSun" pitchFamily="2" charset="-122"/>
                <a:cs typeface="Times New Roman" pitchFamily="18" charset="0"/>
              </a:rPr>
              <a:t>The title of Paul Goble’s book </a:t>
            </a:r>
            <a:r>
              <a:rPr kumimoji="0" lang="en-US" sz="2400" b="1" i="1" u="none" strike="noStrike" cap="none" normalizeH="0" baseline="0" dirty="0" smtClean="0">
                <a:ln>
                  <a:noFill/>
                </a:ln>
                <a:solidFill>
                  <a:schemeClr val="tx1"/>
                </a:solidFill>
                <a:effectLst/>
                <a:latin typeface="Calibri" pitchFamily="34" charset="0"/>
                <a:ea typeface="SimSun" pitchFamily="2" charset="-122"/>
                <a:cs typeface="Times New Roman" pitchFamily="18" charset="0"/>
              </a:rPr>
              <a:t>Death of the Iron Horse</a:t>
            </a:r>
            <a:r>
              <a:rPr kumimoji="0" lang="en-US" sz="2400" b="1" i="0" u="none" strike="noStrike" cap="none" normalizeH="0" baseline="0" dirty="0" smtClean="0">
                <a:ln>
                  <a:noFill/>
                </a:ln>
                <a:solidFill>
                  <a:schemeClr val="tx1"/>
                </a:solidFill>
                <a:effectLst/>
                <a:latin typeface="Calibri" pitchFamily="34" charset="0"/>
                <a:ea typeface="SimSun" pitchFamily="2" charset="-122"/>
                <a:cs typeface="Times New Roman" pitchFamily="18" charset="0"/>
              </a:rPr>
              <a:t> alone is an interpretation of how the Cheyenne Native Americans felt about westward expansion.  The Iron Horse is their description of the train.  The tone of the book is mythical.  It begins with a prophecy that the “white men” would destroy the Cheyenne’s way of life.  As this prophecy is coming true a group of young Cheyenne warriors embark on a mission to destroy the “Iron Horse.”  Their attempt is successful when they use tomahawks and knives to chop the railroad ties, though they know their victory will be short lived as another train approaches carrying soldiers.  </a:t>
            </a:r>
            <a:endParaRPr kumimoji="0" lang="en-US" sz="2400" b="0" i="0" u="none" strike="noStrike" cap="none" normalizeH="0" baseline="0" dirty="0" smtClean="0">
              <a:ln>
                <a:noFill/>
              </a:ln>
              <a:solidFill>
                <a:schemeClr val="tx1"/>
              </a:solidFill>
              <a:effectLst/>
              <a:latin typeface="Calibri" pitchFamily="34" charset="0"/>
              <a:cs typeface="Times New Roman" pitchFamily="18" charset="0"/>
            </a:endParaRPr>
          </a:p>
        </p:txBody>
      </p:sp>
      <p:pic>
        <p:nvPicPr>
          <p:cNvPr id="2054" name="Picture 6" descr="C:\Users\powerzone\AppData\Local\Microsoft\Windows\Temporary Internet Files\Content.IE5\W1NYC5Y1\MP900145569[1].jpg"/>
          <p:cNvPicPr>
            <a:picLocks noChangeAspect="1" noChangeArrowheads="1"/>
          </p:cNvPicPr>
          <p:nvPr/>
        </p:nvPicPr>
        <p:blipFill>
          <a:blip r:embed="rId3" cstate="print"/>
          <a:srcRect/>
          <a:stretch>
            <a:fillRect/>
          </a:stretch>
        </p:blipFill>
        <p:spPr bwMode="auto">
          <a:xfrm>
            <a:off x="7010400" y="4953000"/>
            <a:ext cx="1064514" cy="1676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609600"/>
            <a:ext cx="8984367" cy="1446550"/>
          </a:xfrm>
          <a:prstGeom prst="rect">
            <a:avLst/>
          </a:prstGeom>
          <a:noFill/>
        </p:spPr>
        <p:txBody>
          <a:bodyPr wrap="square" lIns="91440" tIns="45720" rIns="91440" bIns="45720">
            <a:spAutoFit/>
          </a:bodyPr>
          <a:lstStyle/>
          <a:p>
            <a:pPr algn="ctr"/>
            <a:r>
              <a:rPr lang="en-U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Does the book tell a good story? </a:t>
            </a:r>
          </a:p>
        </p:txBody>
      </p:sp>
      <p:sp>
        <p:nvSpPr>
          <p:cNvPr id="5" name="TextBox 4"/>
          <p:cNvSpPr txBox="1"/>
          <p:nvPr/>
        </p:nvSpPr>
        <p:spPr>
          <a:xfrm>
            <a:off x="914400" y="2438400"/>
            <a:ext cx="7162800" cy="2308324"/>
          </a:xfrm>
          <a:prstGeom prst="rect">
            <a:avLst/>
          </a:prstGeom>
          <a:noFill/>
        </p:spPr>
        <p:txBody>
          <a:bodyPr wrap="square" rtlCol="0">
            <a:spAutoFit/>
          </a:bodyPr>
          <a:lstStyle/>
          <a:p>
            <a:r>
              <a:rPr lang="en-US" sz="2400" b="1" i="1" dirty="0">
                <a:latin typeface="Calibri" pitchFamily="34" charset="0"/>
              </a:rPr>
              <a:t>Death of the Iron Horse</a:t>
            </a:r>
            <a:r>
              <a:rPr lang="en-US" sz="2400" b="1" dirty="0">
                <a:latin typeface="Calibri" pitchFamily="34" charset="0"/>
              </a:rPr>
              <a:t> is an engaging book told from the perspective </a:t>
            </a:r>
            <a:r>
              <a:rPr lang="en-US" sz="2400" b="1" dirty="0" smtClean="0">
                <a:latin typeface="Calibri" pitchFamily="34" charset="0"/>
              </a:rPr>
              <a:t>of the </a:t>
            </a:r>
            <a:r>
              <a:rPr lang="en-US" sz="2400" b="1" dirty="0">
                <a:latin typeface="Calibri" pitchFamily="34" charset="0"/>
              </a:rPr>
              <a:t>Cheyenne people.  It details the struggles the Cheyenne faced as Westward expansion encroached on their land.  It focuses on the railroad that was being built at the time.  With the train came settlers and soldiers who threatened their way of life. </a:t>
            </a:r>
            <a:endParaRPr lang="en-US" sz="2400" dirty="0">
              <a:latin typeface="Calibri" pitchFamily="34" charset="0"/>
            </a:endParaRPr>
          </a:p>
        </p:txBody>
      </p:sp>
      <p:pic>
        <p:nvPicPr>
          <p:cNvPr id="9" name="Picture 8" descr="1007896_370[1].jpg"/>
          <p:cNvPicPr>
            <a:picLocks noChangeAspect="1"/>
          </p:cNvPicPr>
          <p:nvPr/>
        </p:nvPicPr>
        <p:blipFill>
          <a:blip r:embed="rId3" cstate="print"/>
          <a:stretch>
            <a:fillRect/>
          </a:stretch>
        </p:blipFill>
        <p:spPr>
          <a:xfrm>
            <a:off x="5562600" y="5029200"/>
            <a:ext cx="2362200" cy="1768458"/>
          </a:xfrm>
          <a:prstGeom prst="rect">
            <a:avLst/>
          </a:prstGeom>
        </p:spPr>
      </p:pic>
      <p:pic>
        <p:nvPicPr>
          <p:cNvPr id="10" name="Picture 9" descr="images-18[1].jpg"/>
          <p:cNvPicPr>
            <a:picLocks noChangeAspect="1"/>
          </p:cNvPicPr>
          <p:nvPr/>
        </p:nvPicPr>
        <p:blipFill>
          <a:blip r:embed="rId4" cstate="print"/>
          <a:stretch>
            <a:fillRect/>
          </a:stretch>
        </p:blipFill>
        <p:spPr>
          <a:xfrm>
            <a:off x="1981200" y="4743450"/>
            <a:ext cx="1883549" cy="21145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533400"/>
            <a:ext cx="7848600" cy="1384995"/>
          </a:xfrm>
          <a:prstGeom prst="rect">
            <a:avLst/>
          </a:prstGeom>
          <a:noFill/>
        </p:spPr>
        <p:txBody>
          <a:bodyPr wrap="square" lIns="91440" tIns="45720" rIns="91440" bIns="45720">
            <a:spAutoFit/>
          </a:bodyPr>
          <a:lstStyle/>
          <a:p>
            <a:r>
              <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Is the story accurate and authentic in its historical detail, including the setting and the known events of history?</a:t>
            </a:r>
          </a:p>
        </p:txBody>
      </p:sp>
      <p:sp>
        <p:nvSpPr>
          <p:cNvPr id="31745" name="Rectangle 1"/>
          <p:cNvSpPr>
            <a:spLocks noChangeArrowheads="1"/>
          </p:cNvSpPr>
          <p:nvPr/>
        </p:nvSpPr>
        <p:spPr bwMode="auto">
          <a:xfrm>
            <a:off x="304800" y="1964353"/>
            <a:ext cx="80010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tx1"/>
                </a:solidFill>
                <a:effectLst/>
                <a:latin typeface="Calibri" pitchFamily="34" charset="0"/>
                <a:ea typeface="SimSun" pitchFamily="2" charset="-122"/>
                <a:cs typeface="Times New Roman" pitchFamily="18" charset="0"/>
              </a:rPr>
              <a:t>Death of the Iron Horse</a:t>
            </a:r>
            <a:r>
              <a:rPr kumimoji="0" lang="en-US" sz="2400" b="1" i="0" u="none" strike="noStrike" cap="none" normalizeH="0" baseline="0" dirty="0" smtClean="0">
                <a:ln>
                  <a:noFill/>
                </a:ln>
                <a:solidFill>
                  <a:schemeClr val="tx1"/>
                </a:solidFill>
                <a:effectLst/>
                <a:latin typeface="Calibri" pitchFamily="34" charset="0"/>
                <a:ea typeface="SimSun" pitchFamily="2" charset="-122"/>
                <a:cs typeface="Times New Roman" pitchFamily="18" charset="0"/>
              </a:rPr>
              <a:t> is a fictional account of a factual event.  Author Paul Goble provides an introduction at the beginning of his book explaining the real event that took place in 1867.  He states, “On August 7, 1867, a Union Pacific freight train was derailed by Cheyennes. The tribe opposed the construction through their land.  The Civil War had recently ended, and the might of the army was turned to driving the Indians onto reservations.  The unequal struggle was almost over.  The derailment was only a minor incident, but one that the Cheyenne people have remembered with pride and amusement.  This book is loosely based on the incident.  It tells a story of courage against the steam locomotive.”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600" b="1" dirty="0" smtClean="0"/>
              <a:t>Is the language authentic to the times?</a:t>
            </a:r>
            <a:r>
              <a:rPr lang="en-US" dirty="0" smtClean="0"/>
              <a:t/>
            </a:r>
            <a:br>
              <a:rPr lang="en-US" dirty="0" smtClean="0"/>
            </a:br>
            <a:endParaRPr lang="en-US" dirty="0"/>
          </a:p>
        </p:txBody>
      </p:sp>
      <p:sp>
        <p:nvSpPr>
          <p:cNvPr id="5" name="TextBox 4"/>
          <p:cNvSpPr txBox="1"/>
          <p:nvPr/>
        </p:nvSpPr>
        <p:spPr>
          <a:xfrm>
            <a:off x="685800" y="1752600"/>
            <a:ext cx="7924800" cy="4524315"/>
          </a:xfrm>
          <a:prstGeom prst="rect">
            <a:avLst/>
          </a:prstGeom>
          <a:noFill/>
        </p:spPr>
        <p:txBody>
          <a:bodyPr wrap="square" rtlCol="0">
            <a:spAutoFit/>
          </a:bodyPr>
          <a:lstStyle/>
          <a:p>
            <a:r>
              <a:rPr lang="en-US" sz="2400" b="1" dirty="0">
                <a:latin typeface="Calibri" pitchFamily="34" charset="0"/>
              </a:rPr>
              <a:t>The title of the book itself is authentic to the time.  </a:t>
            </a:r>
            <a:r>
              <a:rPr lang="en-US" sz="2400" b="1" i="1" dirty="0">
                <a:latin typeface="Calibri" pitchFamily="34" charset="0"/>
              </a:rPr>
              <a:t>Death of the Iron Horse</a:t>
            </a:r>
            <a:r>
              <a:rPr lang="en-US" sz="2400" b="1" dirty="0">
                <a:latin typeface="Calibri" pitchFamily="34" charset="0"/>
              </a:rPr>
              <a:t> represents how the Cheyenne perceived this new invention, the train.  </a:t>
            </a:r>
            <a:r>
              <a:rPr lang="en-US" sz="2400" b="1" dirty="0" smtClean="0">
                <a:latin typeface="Calibri" pitchFamily="34" charset="0"/>
              </a:rPr>
              <a:t>“The </a:t>
            </a:r>
            <a:r>
              <a:rPr lang="en-US" sz="2400" b="1" dirty="0">
                <a:latin typeface="Calibri" pitchFamily="34" charset="0"/>
              </a:rPr>
              <a:t>Iron Horse was coming...Thundering and panting and breathing black smoke, it was a fearsome thing</a:t>
            </a:r>
            <a:r>
              <a:rPr lang="en-US" sz="2400" b="1" dirty="0" smtClean="0">
                <a:latin typeface="Calibri" pitchFamily="34" charset="0"/>
              </a:rPr>
              <a:t>.” </a:t>
            </a:r>
            <a:r>
              <a:rPr lang="en-US" sz="2400" b="1" dirty="0">
                <a:latin typeface="Calibri" pitchFamily="34" charset="0"/>
              </a:rPr>
              <a:t>The Cheyenne people had never seen a steam locomotive before, and it terrified them</a:t>
            </a:r>
            <a:r>
              <a:rPr lang="en-US" sz="2400" b="1" dirty="0" smtClean="0">
                <a:latin typeface="Calibri" pitchFamily="34" charset="0"/>
              </a:rPr>
              <a:t>.</a:t>
            </a:r>
          </a:p>
          <a:p>
            <a:endParaRPr lang="en-US" sz="2400" b="1" dirty="0">
              <a:latin typeface="Calibri" pitchFamily="34" charset="0"/>
            </a:endParaRPr>
          </a:p>
          <a:p>
            <a:r>
              <a:rPr lang="en-US" sz="2400" b="1" dirty="0">
                <a:latin typeface="Calibri" pitchFamily="34" charset="0"/>
              </a:rPr>
              <a:t>The names used in the book are in English; however they represent names used by Cheyenne at the time.  The prophet’s name is Sweet Medicine and the young warriors have Cheyenne names such as Spotted wolf, Red Wolf, Yellow Bull, Big Foot and </a:t>
            </a:r>
            <a:r>
              <a:rPr lang="en-US" sz="2400" b="1" dirty="0" smtClean="0">
                <a:latin typeface="Calibri" pitchFamily="34" charset="0"/>
              </a:rPr>
              <a:t>Sleeping </a:t>
            </a:r>
            <a:r>
              <a:rPr lang="en-US" sz="2400" b="1" dirty="0">
                <a:latin typeface="Calibri" pitchFamily="34" charset="0"/>
              </a:rPr>
              <a:t>Rabbit.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b="1" dirty="0" smtClean="0">
                <a:latin typeface="Calibri" pitchFamily="34" charset="0"/>
              </a:rPr>
              <a:t>The story takes place in 1867 during construction of the Transcontinental Railroad.  It depicts the true events of the time when American soldiers relocated Native Americans from the Great Plains.  The story describes the fear many Cheyenne had of the “Iron Horse,” they were unfamiliar with this new technology and mistrusted it with reason.  </a:t>
            </a:r>
            <a:endParaRPr lang="en-US" sz="2400" dirty="0" smtClean="0">
              <a:latin typeface="Calibri" pitchFamily="34" charset="0"/>
            </a:endParaRPr>
          </a:p>
          <a:p>
            <a:endParaRPr lang="en-US" dirty="0"/>
          </a:p>
        </p:txBody>
      </p:sp>
      <p:sp>
        <p:nvSpPr>
          <p:cNvPr id="3" name="Title 2"/>
          <p:cNvSpPr>
            <a:spLocks noGrp="1"/>
          </p:cNvSpPr>
          <p:nvPr>
            <p:ph type="title"/>
          </p:nvPr>
        </p:nvSpPr>
        <p:spPr/>
        <p:txBody>
          <a:bodyPr>
            <a:normAutofit fontScale="90000"/>
          </a:bodyPr>
          <a:lstStyle/>
          <a:p>
            <a:r>
              <a:rPr lang="en-US" sz="3600" b="1" dirty="0" smtClean="0"/>
              <a:t>Is the historical interpretation sound?</a:t>
            </a:r>
            <a:r>
              <a:rPr lang="en-US" dirty="0" smtClean="0"/>
              <a:t/>
            </a:r>
            <a:br>
              <a:rPr lang="en-US" dirty="0" smtClean="0"/>
            </a:br>
            <a:endParaRPr lang="en-US" dirty="0"/>
          </a:p>
        </p:txBody>
      </p:sp>
      <p:pic>
        <p:nvPicPr>
          <p:cNvPr id="4" name="Picture 3" descr="thumbnailCA5B40WJ.jpg"/>
          <p:cNvPicPr>
            <a:picLocks noChangeAspect="1"/>
          </p:cNvPicPr>
          <p:nvPr/>
        </p:nvPicPr>
        <p:blipFill>
          <a:blip r:embed="rId3" cstate="print"/>
          <a:stretch>
            <a:fillRect/>
          </a:stretch>
        </p:blipFill>
        <p:spPr>
          <a:xfrm>
            <a:off x="1524000" y="4419600"/>
            <a:ext cx="2857500" cy="1600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b="1" dirty="0" smtClean="0"/>
              <a:t>Other immigrants who struggled with inequalities and injustices during the time. </a:t>
            </a:r>
            <a:endParaRPr lang="en-US" b="1" dirty="0" smtClean="0"/>
          </a:p>
          <a:p>
            <a:pPr>
              <a:buNone/>
            </a:pPr>
            <a:endParaRPr lang="en-US" dirty="0" smtClean="0"/>
          </a:p>
          <a:p>
            <a:r>
              <a:rPr lang="en-US" b="1" dirty="0" smtClean="0"/>
              <a:t>Freed slaves who faced issues of discrimination</a:t>
            </a:r>
            <a:r>
              <a:rPr lang="en-US" b="1" dirty="0" smtClean="0"/>
              <a:t>.</a:t>
            </a:r>
          </a:p>
          <a:p>
            <a:pPr>
              <a:buNone/>
            </a:pPr>
            <a:endParaRPr lang="en-US" dirty="0" smtClean="0"/>
          </a:p>
          <a:p>
            <a:r>
              <a:rPr lang="en-US" b="1" dirty="0" smtClean="0"/>
              <a:t>To gain a full understanding of the inequalities, injustices and </a:t>
            </a:r>
            <a:r>
              <a:rPr lang="en-US" b="1" dirty="0" smtClean="0"/>
              <a:t>discrimination faced by numerous groups during this time, </a:t>
            </a:r>
            <a:r>
              <a:rPr lang="en-US" b="1" dirty="0" smtClean="0"/>
              <a:t>other books </a:t>
            </a:r>
            <a:r>
              <a:rPr lang="en-US" b="1" dirty="0" smtClean="0"/>
              <a:t>will </a:t>
            </a:r>
            <a:r>
              <a:rPr lang="en-US" b="1" dirty="0" smtClean="0"/>
              <a:t>have to be incorporated into the lesson</a:t>
            </a:r>
            <a:r>
              <a:rPr lang="en-US" b="1" dirty="0" smtClean="0"/>
              <a:t>.</a:t>
            </a:r>
          </a:p>
          <a:p>
            <a:pPr>
              <a:buNone/>
            </a:pPr>
            <a:endParaRPr lang="en-US" b="1" dirty="0" smtClean="0"/>
          </a:p>
          <a:p>
            <a:r>
              <a:rPr lang="en-US" b="1" dirty="0" smtClean="0"/>
              <a:t> Narratives </a:t>
            </a:r>
            <a:r>
              <a:rPr lang="en-US" b="1" dirty="0" smtClean="0"/>
              <a:t>from American soldiers and settlers would provide insight from the opposing side.   </a:t>
            </a:r>
            <a:endParaRPr lang="en-US" dirty="0" smtClean="0"/>
          </a:p>
          <a:p>
            <a:endParaRPr lang="en-US" dirty="0"/>
          </a:p>
        </p:txBody>
      </p:sp>
      <p:sp>
        <p:nvSpPr>
          <p:cNvPr id="3" name="Title 2"/>
          <p:cNvSpPr>
            <a:spLocks noGrp="1"/>
          </p:cNvSpPr>
          <p:nvPr>
            <p:ph type="title"/>
          </p:nvPr>
        </p:nvSpPr>
        <p:spPr/>
        <p:txBody>
          <a:bodyPr>
            <a:normAutofit fontScale="90000"/>
          </a:bodyPr>
          <a:lstStyle/>
          <a:p>
            <a:r>
              <a:rPr lang="en-US" b="1" dirty="0" smtClean="0"/>
              <a:t/>
            </a:r>
            <a:br>
              <a:rPr lang="en-US" b="1" dirty="0" smtClean="0"/>
            </a:br>
            <a:r>
              <a:rPr lang="en-US" b="1" dirty="0" smtClean="0"/>
              <a:t>Whose </a:t>
            </a:r>
            <a:r>
              <a:rPr lang="en-US" b="1" dirty="0" smtClean="0"/>
              <a:t>voices are missing?</a:t>
            </a:r>
            <a:r>
              <a:rPr lang="en-US" dirty="0" smtClean="0"/>
              <a:t/>
            </a:r>
            <a:br>
              <a:rPr lang="en-US" dirty="0" smtClean="0"/>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2800" b="1" dirty="0" smtClean="0"/>
              <a:t>Does the book provide insight and understanding into current issues as well as those in the past?</a:t>
            </a:r>
            <a:r>
              <a:rPr lang="en-US" sz="2800" dirty="0" smtClean="0"/>
              <a:t/>
            </a:r>
            <a:br>
              <a:rPr lang="en-US" sz="2800" dirty="0" smtClean="0"/>
            </a:br>
            <a:endParaRPr lang="en-US" sz="2800" dirty="0"/>
          </a:p>
        </p:txBody>
      </p:sp>
      <p:sp>
        <p:nvSpPr>
          <p:cNvPr id="35841" name="Rectangle 1"/>
          <p:cNvSpPr>
            <a:spLocks noChangeArrowheads="1"/>
          </p:cNvSpPr>
          <p:nvPr/>
        </p:nvSpPr>
        <p:spPr bwMode="auto">
          <a:xfrm>
            <a:off x="0" y="1122403"/>
            <a:ext cx="9144000" cy="5170646"/>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alibri" pitchFamily="34" charset="0"/>
              <a:cs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smtClean="0">
                <a:ln>
                  <a:noFill/>
                </a:ln>
                <a:solidFill>
                  <a:schemeClr val="tx1"/>
                </a:solidFill>
                <a:effectLst/>
                <a:latin typeface="Calibri" pitchFamily="34" charset="0"/>
                <a:ea typeface="SimSun" pitchFamily="2" charset="-122"/>
                <a:cs typeface="Times New Roman" pitchFamily="18" charset="0"/>
              </a:rPr>
              <a:t>This book details the injustices that were carried out by the “white men” on the Cheyenne.  Goble states, “Soldiers attacked and burned the tipi villages.  They killed women and children and drove off the horses.”</a:t>
            </a:r>
          </a:p>
          <a:p>
            <a:pPr marL="0" marR="0" lvl="0" indent="228600" algn="l" defTabSz="914400" rtl="0" eaLnBrk="0" fontAlgn="base" latinLnBrk="0" hangingPunct="0">
              <a:lnSpc>
                <a:spcPct val="100000"/>
              </a:lnSpc>
              <a:spcBef>
                <a:spcPct val="0"/>
              </a:spcBef>
              <a:spcAft>
                <a:spcPct val="0"/>
              </a:spcAft>
              <a:buClrTx/>
              <a:buSzTx/>
              <a:buFontTx/>
              <a:buChar char="•"/>
              <a:tabLst/>
            </a:pPr>
            <a:endParaRPr kumimoji="0" lang="en-US" sz="2400" b="1" i="0" u="none" strike="noStrike" cap="none" normalizeH="0" baseline="0" dirty="0" smtClean="0">
              <a:ln>
                <a:noFill/>
              </a:ln>
              <a:solidFill>
                <a:schemeClr val="tx1"/>
              </a:solidFill>
              <a:effectLst/>
              <a:latin typeface="Calibri" pitchFamily="34" charset="0"/>
              <a:ea typeface="SimSun" pitchFamily="2" charset="-122"/>
              <a:cs typeface="Times New Roman" pitchFamily="18" charset="0"/>
            </a:endParaRPr>
          </a:p>
          <a:p>
            <a:pPr indent="228600" eaLnBrk="0" fontAlgn="base" hangingPunct="0">
              <a:spcBef>
                <a:spcPct val="0"/>
              </a:spcBef>
              <a:spcAft>
                <a:spcPct val="0"/>
              </a:spcAft>
              <a:buFontTx/>
              <a:buChar char="•"/>
            </a:pPr>
            <a:r>
              <a:rPr kumimoji="0" lang="en-US" sz="2400" b="1" i="0" u="none" strike="noStrike" cap="none" normalizeH="0" baseline="0" dirty="0" smtClean="0">
                <a:ln>
                  <a:noFill/>
                </a:ln>
                <a:solidFill>
                  <a:schemeClr val="tx1"/>
                </a:solidFill>
                <a:effectLst/>
                <a:latin typeface="Calibri" pitchFamily="34" charset="0"/>
                <a:ea typeface="SimSun" pitchFamily="2" charset="-122"/>
                <a:cs typeface="Times New Roman" pitchFamily="18" charset="0"/>
              </a:rPr>
              <a:t>The book illustrates how even though defeat was imminent, the Cheyenne displayed courage as they stood up to the Iron Horse. </a:t>
            </a:r>
            <a:endParaRPr kumimoji="0" lang="en-US" sz="2400" b="1" i="0" u="none" strike="noStrike" cap="none" normalizeH="0" baseline="0" dirty="0" smtClean="0">
              <a:ln>
                <a:noFill/>
              </a:ln>
              <a:solidFill>
                <a:schemeClr val="tx1"/>
              </a:solidFill>
              <a:effectLst/>
              <a:latin typeface="Calibri" pitchFamily="34" charset="0"/>
              <a:cs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Char char="•"/>
              <a:tabLst/>
            </a:pPr>
            <a:endParaRPr kumimoji="0" lang="en-US" sz="2400" b="1" i="0" u="none" strike="noStrike" cap="none" normalizeH="0" baseline="0" dirty="0" smtClean="0">
              <a:ln>
                <a:noFill/>
              </a:ln>
              <a:solidFill>
                <a:schemeClr val="tx1"/>
              </a:solidFill>
              <a:effectLst/>
              <a:latin typeface="Calibri" pitchFamily="34" charset="0"/>
              <a:ea typeface="SimSun" pitchFamily="2" charset="-122"/>
              <a:cs typeface="Times New Roman" pitchFamily="18" charset="0"/>
            </a:endParaRPr>
          </a:p>
          <a:p>
            <a:pPr marL="0" marR="0" lvl="0" indent="228600" algn="l" defTabSz="914400" rtl="0" eaLnBrk="0" fontAlgn="base" latinLnBrk="0" hangingPunct="0">
              <a:lnSpc>
                <a:spcPct val="100000"/>
              </a:lnSpc>
              <a:spcBef>
                <a:spcPct val="0"/>
              </a:spcBef>
              <a:spcAft>
                <a:spcPct val="0"/>
              </a:spcAft>
              <a:buClrTx/>
              <a:buSzTx/>
              <a:buFontTx/>
              <a:buChar char="•"/>
              <a:tabLst/>
            </a:pPr>
            <a:r>
              <a:rPr kumimoji="0" lang="en-US" sz="2400" b="1" i="0" u="none" strike="noStrike" cap="none" normalizeH="0" baseline="0" dirty="0" smtClean="0">
                <a:ln>
                  <a:noFill/>
                </a:ln>
                <a:solidFill>
                  <a:schemeClr val="tx1"/>
                </a:solidFill>
                <a:effectLst/>
                <a:latin typeface="Calibri" pitchFamily="34" charset="0"/>
                <a:ea typeface="SimSun" pitchFamily="2" charset="-122"/>
                <a:cs typeface="Times New Roman" pitchFamily="18" charset="0"/>
              </a:rPr>
              <a:t>It also exposes the impact modern transportation has had on the environment.    A Cheyenne prophet in the book recalls a dream he had where, “hairy people tear open our mother, the earth, exposing her bones and they bound her with iron bands.” </a:t>
            </a:r>
          </a:p>
          <a:p>
            <a:pPr marL="0" marR="0" lvl="0" indent="228600" algn="l" defTabSz="914400" rtl="0" eaLnBrk="0" fontAlgn="base" latinLnBrk="0" hangingPunct="0">
              <a:lnSpc>
                <a:spcPct val="100000"/>
              </a:lnSpc>
              <a:spcBef>
                <a:spcPct val="0"/>
              </a:spcBef>
              <a:spcAft>
                <a:spcPct val="0"/>
              </a:spcAft>
              <a:buClrTx/>
              <a:buSzTx/>
              <a:buFontTx/>
              <a:buChar char="•"/>
              <a:tabLst/>
            </a:pPr>
            <a:endParaRPr kumimoji="0" lang="en-US" sz="2400" b="1" i="0" u="none" strike="noStrike" cap="none" normalizeH="0" baseline="0" dirty="0" smtClean="0">
              <a:ln>
                <a:noFill/>
              </a:ln>
              <a:solidFill>
                <a:schemeClr val="tx1"/>
              </a:solidFill>
              <a:effectLst/>
              <a:latin typeface="Calibri"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Students can locate on a map Omaha Nebraska where the event took place. </a:t>
            </a:r>
          </a:p>
          <a:p>
            <a:r>
              <a:rPr lang="en-US" dirty="0" smtClean="0"/>
              <a:t>They can research the culture and traditions of the Cheyenne and determine what impact Westward expansion had on their way of life.  </a:t>
            </a:r>
          </a:p>
          <a:p>
            <a:r>
              <a:rPr lang="en-US" dirty="0" smtClean="0"/>
              <a:t>Students can continue to investigate the conflicts other Native Americans had with American Soldiers, for example, The Battle of Little Big Horn. </a:t>
            </a:r>
          </a:p>
          <a:p>
            <a:endParaRPr lang="en-US" dirty="0"/>
          </a:p>
        </p:txBody>
      </p:sp>
      <p:sp>
        <p:nvSpPr>
          <p:cNvPr id="3" name="Title 2"/>
          <p:cNvSpPr>
            <a:spLocks noGrp="1"/>
          </p:cNvSpPr>
          <p:nvPr>
            <p:ph type="title"/>
          </p:nvPr>
        </p:nvSpPr>
        <p:spPr/>
        <p:txBody>
          <a:bodyPr/>
          <a:lstStyle/>
          <a:p>
            <a:r>
              <a:rPr lang="en-US" dirty="0" smtClean="0"/>
              <a:t>Three learning strategies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untain">
  <a:themeElements>
    <a:clrScheme name="Mountain">
      <a:dk1>
        <a:srgbClr val="000000"/>
      </a:dk1>
      <a:lt1>
        <a:srgbClr val="FFFFFF"/>
      </a:lt1>
      <a:dk2>
        <a:srgbClr val="0536B3"/>
      </a:dk2>
      <a:lt2>
        <a:srgbClr val="7CB7F8"/>
      </a:lt2>
      <a:accent1>
        <a:srgbClr val="3F9EE4"/>
      </a:accent1>
      <a:accent2>
        <a:srgbClr val="77B559"/>
      </a:accent2>
      <a:accent3>
        <a:srgbClr val="E4A81B"/>
      </a:accent3>
      <a:accent4>
        <a:srgbClr val="108BB4"/>
      </a:accent4>
      <a:accent5>
        <a:srgbClr val="DA7328"/>
      </a:accent5>
      <a:accent6>
        <a:srgbClr val="AE589F"/>
      </a:accent6>
      <a:hlink>
        <a:srgbClr val="460245"/>
      </a:hlink>
      <a:folHlink>
        <a:srgbClr val="AC17D6"/>
      </a:folHlink>
    </a:clrScheme>
    <a:fontScheme name="Mountain">
      <a:majorFont>
        <a:latin typeface="Gill Sans MT"/>
        <a:ea typeface=""/>
        <a:cs typeface=""/>
        <a:font script="Cyrl" typeface="Arial"/>
        <a:font script="Grek" typeface="Arial"/>
        <a:font script="Jpan" typeface="HG丸ｺﾞｼｯｸM-PRO"/>
        <a:font script="Hang" typeface="HY 헤드라인 M"/>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ill Sans MT"/>
        <a:ea typeface=""/>
        <a:cs typeface=""/>
        <a:font script="Cyrl" typeface="Arial"/>
        <a:font script="Grek" typeface="Arial"/>
        <a:font script="Jpan" typeface="HG丸ｺﾞｼｯｸM-PRO"/>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untain">
      <a:fillStyleLst>
        <a:solidFill>
          <a:schemeClr val="phClr"/>
        </a:solidFill>
        <a:gradFill rotWithShape="1">
          <a:gsLst>
            <a:gs pos="0">
              <a:schemeClr val="phClr">
                <a:tint val="100000"/>
                <a:shade val="100000"/>
                <a:hueMod val="100000"/>
                <a:satMod val="100000"/>
              </a:schemeClr>
            </a:gs>
            <a:gs pos="50000">
              <a:schemeClr val="phClr">
                <a:tint val="25000"/>
                <a:shade val="100000"/>
                <a:hueMod val="100000"/>
                <a:satMod val="100000"/>
              </a:schemeClr>
            </a:gs>
            <a:gs pos="100000">
              <a:schemeClr val="phClr">
                <a:tint val="100000"/>
                <a:shade val="100000"/>
                <a:hueMod val="100000"/>
                <a:satMod val="100000"/>
              </a:schemeClr>
            </a:gs>
          </a:gsLst>
          <a:lin ang="5400000" scaled="1"/>
        </a:gradFill>
        <a:gradFill rotWithShape="1">
          <a:gsLst>
            <a:gs pos="0">
              <a:schemeClr val="phClr">
                <a:tint val="40000"/>
                <a:shade val="100000"/>
                <a:hueMod val="100000"/>
                <a:satMod val="100000"/>
              </a:schemeClr>
            </a:gs>
            <a:gs pos="30000">
              <a:schemeClr val="phClr">
                <a:tint val="100000"/>
                <a:shade val="100000"/>
                <a:hueMod val="100000"/>
                <a:satMod val="100000"/>
              </a:schemeClr>
            </a:gs>
            <a:gs pos="68000">
              <a:schemeClr val="phClr">
                <a:tint val="100000"/>
                <a:shade val="100000"/>
                <a:hueMod val="100000"/>
                <a:satMod val="100000"/>
              </a:schemeClr>
            </a:gs>
            <a:gs pos="100000">
              <a:schemeClr val="phClr">
                <a:tint val="40000"/>
                <a:shade val="100000"/>
                <a:hueMod val="100000"/>
                <a:satMod val="1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br" rotWithShape="0">
              <a:srgbClr val="000000">
                <a:alpha val="0"/>
              </a:srgbClr>
            </a:outerShdw>
          </a:effectLst>
        </a:effectStyle>
        <a:effectStyle>
          <a:effectLst>
            <a:outerShdw blurRad="38100" dist="25400" dir="5400000" algn="ctr" rotWithShape="0">
              <a:srgbClr val="EBE9ED">
                <a:alpha val="0"/>
              </a:srgbClr>
            </a:outerShdw>
          </a:effectLst>
          <a:scene3d>
            <a:camera prst="orthographicFront">
              <a:rot lat="0" lon="0" rev="0"/>
            </a:camera>
            <a:lightRig rig="glow" dir="b"/>
          </a:scene3d>
          <a:sp3d contourW="6350" prstMaterial="softEdge">
            <a:bevelT w="25400" h="25400"/>
            <a:contourClr>
              <a:schemeClr val="phClr">
                <a:tint val="90000"/>
                <a:shade val="100000"/>
                <a:hueMod val="100000"/>
                <a:satMod val="100000"/>
              </a:schemeClr>
            </a:contourClr>
          </a:sp3d>
        </a:effectStyle>
        <a:effectStyle>
          <a:effectLst>
            <a:reflection blurRad="12700" stA="40000" endPos="40000" dist="25400" dir="5400000" sy="-100000" rotWithShape="0"/>
          </a:effectLst>
          <a:scene3d>
            <a:camera prst="perspectiveFront"/>
            <a:lightRig rig="glow" dir="b"/>
          </a:scene3d>
          <a:sp3d contourW="6350" prstMaterial="softEdge">
            <a:bevelT w="50800" h="25400"/>
            <a:contourClr>
              <a:schemeClr val="phClr">
                <a:tint val="100000"/>
                <a:shade val="80000"/>
                <a:hueMod val="100000"/>
                <a:satMod val="100000"/>
              </a:schemeClr>
            </a:contourClr>
          </a:sp3d>
        </a:effectStyle>
      </a:effectStyleLst>
      <a:bgFillStyleLst>
        <a:solidFill>
          <a:schemeClr val="phClr"/>
        </a:solidFill>
        <a:gradFill rotWithShape="1">
          <a:gsLst>
            <a:gs pos="0">
              <a:schemeClr val="phClr">
                <a:shade val="40000"/>
                <a:satMod val="165000"/>
              </a:schemeClr>
            </a:gs>
            <a:gs pos="50000">
              <a:schemeClr val="phClr">
                <a:shade val="95000"/>
                <a:satMod val="100000"/>
              </a:schemeClr>
            </a:gs>
            <a:gs pos="100000">
              <a:schemeClr val="phClr">
                <a:tint val="10000"/>
                <a:satMod val="300000"/>
              </a:schemeClr>
            </a:gs>
          </a:gsLst>
          <a:lin ang="13000000" scaled="0"/>
        </a:gradFill>
        <a:blipFill>
          <a:blip xmlns:r="http://schemas.openxmlformats.org/officeDocument/2006/relationships" r:embed="rId1">
            <a:duotone>
              <a:schemeClr val="phClr">
                <a:shade val="75000"/>
              </a:schemeClr>
              <a:schemeClr val="phClr">
                <a:tint val="5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Template>
  <TotalTime>76</TotalTime>
  <Words>810</Words>
  <Application>Microsoft Office PowerPoint</Application>
  <PresentationFormat>On-screen Show (4:3)</PresentationFormat>
  <Paragraphs>41</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Mountain</vt:lpstr>
      <vt:lpstr>Death of the Iron Horse by  Paul Goble</vt:lpstr>
      <vt:lpstr>Overview: </vt:lpstr>
      <vt:lpstr>Slide 3</vt:lpstr>
      <vt:lpstr>Slide 4</vt:lpstr>
      <vt:lpstr>Is the language authentic to the times? </vt:lpstr>
      <vt:lpstr>Is the historical interpretation sound? </vt:lpstr>
      <vt:lpstr> Whose voices are missing? </vt:lpstr>
      <vt:lpstr>Does the book provide insight and understanding into current issues as well as those in the past? </vt:lpstr>
      <vt:lpstr>Three learning strategies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Death of the Iron Horse by  Paul Goble</dc:title>
  <dc:creator>Hitchcock</dc:creator>
  <cp:lastModifiedBy>Hitchcock</cp:lastModifiedBy>
  <cp:revision>8</cp:revision>
  <dcterms:created xsi:type="dcterms:W3CDTF">2008-01-01T00:23:30Z</dcterms:created>
  <dcterms:modified xsi:type="dcterms:W3CDTF">2008-01-01T01:39:33Z</dcterms:modified>
</cp:coreProperties>
</file>